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CC"/>
    <a:srgbClr val="FFFF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4F33-BAA0-4856-A08E-89FF72AD803F}" type="datetimeFigureOut">
              <a:rPr lang="ru-RU" smtClean="0"/>
              <a:pPr/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1B097-198D-49DE-B2B3-2A672ED17E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49358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4F33-BAA0-4856-A08E-89FF72AD803F}" type="datetimeFigureOut">
              <a:rPr lang="ru-RU" smtClean="0"/>
              <a:pPr/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1B097-198D-49DE-B2B3-2A672ED17E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99903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4F33-BAA0-4856-A08E-89FF72AD803F}" type="datetimeFigureOut">
              <a:rPr lang="ru-RU" smtClean="0"/>
              <a:pPr/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1B097-198D-49DE-B2B3-2A672ED17E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87761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4F33-BAA0-4856-A08E-89FF72AD803F}" type="datetimeFigureOut">
              <a:rPr lang="ru-RU" smtClean="0"/>
              <a:pPr/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1B097-198D-49DE-B2B3-2A672ED17E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10571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4F33-BAA0-4856-A08E-89FF72AD803F}" type="datetimeFigureOut">
              <a:rPr lang="ru-RU" smtClean="0"/>
              <a:pPr/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1B097-198D-49DE-B2B3-2A672ED17E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986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4F33-BAA0-4856-A08E-89FF72AD803F}" type="datetimeFigureOut">
              <a:rPr lang="ru-RU" smtClean="0"/>
              <a:pPr/>
              <a:t>16.05.2025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1B097-198D-49DE-B2B3-2A672ED17E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9196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4F33-BAA0-4856-A08E-89FF72AD803F}" type="datetimeFigureOut">
              <a:rPr lang="ru-RU" smtClean="0"/>
              <a:pPr/>
              <a:t>16.05.2025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1B097-198D-49DE-B2B3-2A672ED17E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93750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4F33-BAA0-4856-A08E-89FF72AD803F}" type="datetimeFigureOut">
              <a:rPr lang="ru-RU" smtClean="0"/>
              <a:pPr/>
              <a:t>16.05.2025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1B097-198D-49DE-B2B3-2A672ED17E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85319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4F33-BAA0-4856-A08E-89FF72AD803F}" type="datetimeFigureOut">
              <a:rPr lang="ru-RU" smtClean="0"/>
              <a:pPr/>
              <a:t>16.05.2025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1B097-198D-49DE-B2B3-2A672ED17E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93461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4F33-BAA0-4856-A08E-89FF72AD803F}" type="datetimeFigureOut">
              <a:rPr lang="ru-RU" smtClean="0"/>
              <a:pPr/>
              <a:t>16.05.2025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1B097-198D-49DE-B2B3-2A672ED17E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4010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4F33-BAA0-4856-A08E-89FF72AD803F}" type="datetimeFigureOut">
              <a:rPr lang="ru-RU" smtClean="0"/>
              <a:pPr/>
              <a:t>16.05.2025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1B097-198D-49DE-B2B3-2A672ED17E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54770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F4F33-BAA0-4856-A08E-89FF72AD803F}" type="datetimeFigureOut">
              <a:rPr lang="ru-RU" smtClean="0"/>
              <a:pPr/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1B097-198D-49DE-B2B3-2A672ED17E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07042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37129" y="970473"/>
            <a:ext cx="9897035" cy="3970318"/>
          </a:xfrm>
          <a:prstGeom prst="rect">
            <a:avLst/>
          </a:prstGeom>
          <a:solidFill>
            <a:srgbClr val="FFFF66"/>
          </a:solidFill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Правила</a:t>
            </a:r>
            <a:r>
              <a:rPr lang="ru-RU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оказания </a:t>
            </a:r>
            <a:r>
              <a:rPr lang="ru-RU" sz="36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государственной услуги </a:t>
            </a:r>
            <a:r>
              <a:rPr lang="ru-RU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ru-RU" sz="36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Предоставление бесплатного </a:t>
            </a:r>
            <a:r>
              <a:rPr lang="ru-RU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 льготного</a:t>
            </a:r>
            <a:br>
              <a:rPr lang="ru-RU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питания </a:t>
            </a:r>
            <a:r>
              <a:rPr lang="ru-RU" sz="36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отдельным категориям </a:t>
            </a:r>
            <a:r>
              <a:rPr lang="ru-RU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обучающихся </a:t>
            </a:r>
            <a:endParaRPr lang="ru-RU" sz="3600" b="1" dirty="0" smtClean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 воспитанников </a:t>
            </a:r>
            <a:r>
              <a:rPr lang="ru-RU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br>
              <a:rPr lang="ru-RU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общеобразовательных </a:t>
            </a:r>
            <a:r>
              <a:rPr lang="ru-RU" sz="36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школах«</a:t>
            </a:r>
          </a:p>
          <a:p>
            <a:pPr algn="ctr"/>
            <a:endParaRPr lang="ru-RU" sz="36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93492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6482" y="421813"/>
            <a:ext cx="1055594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Государственная услуга </a:t>
            </a:r>
          </a:p>
          <a:p>
            <a:pPr algn="ctr"/>
            <a:r>
              <a:rPr lang="ru-RU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"Предоставление </a:t>
            </a:r>
            <a:r>
              <a:rPr lang="ru-RU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бесплатного и </a:t>
            </a:r>
            <a:r>
              <a:rPr lang="ru-RU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льготного питания </a:t>
            </a:r>
            <a:r>
              <a:rPr lang="ru-RU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отдельным категориям обучающихся </a:t>
            </a:r>
            <a:r>
              <a:rPr lang="ru-RU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ru-RU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воспитанников </a:t>
            </a:r>
            <a:r>
              <a:rPr lang="ru-RU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общеобразовательных школах»  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оказывается учащимся 0, 5-11 классов в течение учебного года на основании поданного на имя директора школы заявления по определенной форме. </a:t>
            </a:r>
          </a:p>
          <a:p>
            <a:pPr algn="ctr"/>
            <a:endParaRPr lang="ru-RU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Право на льготное питание имеют:</a:t>
            </a:r>
          </a:p>
          <a:p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1)  дети из семей, получающих  АСП;</a:t>
            </a:r>
          </a:p>
          <a:p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2)  дети из семей с низкими доходами ( </a:t>
            </a:r>
            <a:r>
              <a:rPr lang="ru-RU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43.407 тенге или ниже до 01.01.2025г. на 1 члена семьи 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);</a:t>
            </a:r>
          </a:p>
          <a:p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2)  дети - сироты и дети, оставшиеся без попечения родителей;</a:t>
            </a:r>
          </a:p>
          <a:p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3)  иные категории детей ( </a:t>
            </a:r>
            <a:r>
              <a:rPr lang="ru-RU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дети-инвалиды;  с особыми образовательными потребностями;  пострадавшие во время ЧС, оказавшиеся в трудной жизненной ситуации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</a:p>
          <a:p>
            <a:endParaRPr lang="ru-RU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 заявлениям прикладывается </a:t>
            </a:r>
            <a:r>
              <a:rPr lang="ru-RU" b="1" u="sng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пакет документов на каждого учащегося 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 </a:t>
            </a:r>
            <a:r>
              <a:rPr lang="ru-RU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для каждой категории детей свой перечень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</a:p>
          <a:p>
            <a:pPr algn="ctr"/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Заявления и пакеты документов предоставляются ответственному за эту </a:t>
            </a:r>
            <a:r>
              <a:rPr lang="ru-RU" b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госуслугу</a:t>
            </a:r>
            <a:r>
              <a:rPr lang="ru-RU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</a:p>
          <a:p>
            <a:pPr algn="ctr"/>
            <a:r>
              <a:rPr lang="ru-RU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социальному педагогу.</a:t>
            </a:r>
            <a:endParaRPr lang="ru-RU" b="1" dirty="0" smtClean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Госуслуга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оказывается в течение 5 рабочих дней, не считая день подачи заявления.</a:t>
            </a:r>
          </a:p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57998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6141" y="1098100"/>
            <a:ext cx="11066930" cy="428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Основания для отказа в оказании государственной услуги, установленные законодательством Республики Казахстан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</a:t>
            </a:r>
            <a:endParaRPr lang="ru-RU" sz="2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установление недостоверности документов, представленных </a:t>
            </a:r>
            <a:r>
              <a:rPr lang="ru-RU" b="1" u="sng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услугополучателем</a:t>
            </a:r>
            <a:r>
              <a:rPr lang="ru-RU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получения государственной </a:t>
            </a:r>
            <a:r>
              <a:rPr lang="ru-RU" b="1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услуги или </a:t>
            </a:r>
            <a:r>
              <a:rPr lang="ru-RU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данных (сведений), содержащихся в них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несоответствие </a:t>
            </a:r>
            <a:r>
              <a:rPr lang="ru-RU" b="1" u="sng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услугополучателя</a:t>
            </a:r>
            <a:r>
              <a:rPr lang="ru-RU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(или) представленных материалов, объектов, данных и сведений, необходимых для оказания государственной </a:t>
            </a:r>
            <a:r>
              <a:rPr lang="ru-RU" b="1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услуги;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b="1" u="sng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отношении </a:t>
            </a:r>
            <a:r>
              <a:rPr lang="ru-RU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услугополучателя</a:t>
            </a:r>
            <a:r>
              <a:rPr lang="ru-RU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имеется вступившее в законную силу решение суда, на основании которого </a:t>
            </a:r>
            <a:r>
              <a:rPr lang="ru-RU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услугополучатель</a:t>
            </a:r>
            <a:r>
              <a:rPr lang="ru-RU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лишен специального права, связанного с получением государственной услуги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116050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72353" y="484094"/>
            <a:ext cx="10920611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Пакеты документов</a:t>
            </a:r>
          </a:p>
          <a:p>
            <a:r>
              <a:rPr lang="ru-RU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получателей АСП</a:t>
            </a:r>
          </a:p>
          <a:p>
            <a:pPr marL="342900" indent="-342900">
              <a:buAutoNum type="arabicParenR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Справка, что семья является получателей АСП (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предоставляется в школу каждый квартал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342900" indent="-342900">
              <a:buAutoNum type="arabicParenR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Копии свидетельств о рождении ученика нашей школы.</a:t>
            </a:r>
          </a:p>
          <a:p>
            <a:pPr marL="342900" indent="-342900">
              <a:buAutoNum type="arabicParenR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Удостоверение личности одного из родителей.</a:t>
            </a:r>
          </a:p>
          <a:p>
            <a:pPr marL="342900" indent="-342900">
              <a:buAutoNum type="arabicParenR"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семей с низкими доходами </a:t>
            </a:r>
            <a:r>
              <a:rPr lang="ru-RU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ниже прожиточного минимума: 43.407 тенге до 1.01.2025 года на 1 члена семьи)</a:t>
            </a:r>
          </a:p>
          <a:p>
            <a:pPr marL="342900" indent="-342900">
              <a:buAutoNum type="arabicParenR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Удостоверение личности родителя.</a:t>
            </a:r>
          </a:p>
          <a:p>
            <a:pPr marL="342900" indent="-342900">
              <a:buAutoNum type="arabicParenR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Свидетельство о регистрации ( расторжении) брака.</a:t>
            </a:r>
          </a:p>
          <a:p>
            <a:pPr marL="342900" indent="-342900">
              <a:buAutoNum type="arabicParenR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Копии свидетельств о рождении всех детей.</a:t>
            </a:r>
          </a:p>
          <a:p>
            <a:pPr marL="342900" indent="-342900">
              <a:buAutoNum type="arabicParenR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Справки с учебных заведений старших детей, которые ОЧНО учатся в высших или средних специальных учебных заведениях ( удостоверение личности  детей, старше 18 лет)</a:t>
            </a:r>
          </a:p>
          <a:p>
            <a:pPr marL="342900" indent="-342900">
              <a:buAutoNum type="arabicParenR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Справки о доходах семьи не менее, чем за полгода: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- о заработной плате родителей с синей печатью;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-  с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ЦОНа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 всех пособиях, которые получают члены семьи;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-  об алиментах ( если получают);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-  от судебного исполнителя документ, что есть задолженность по алиментам.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6)   АКТ обследования жилищно-бытовых условий.</a:t>
            </a:r>
          </a:p>
          <a:p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95658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33718" y="675946"/>
            <a:ext cx="10448364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Пакеты </a:t>
            </a:r>
            <a:r>
              <a:rPr lang="ru-RU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документов для иных категорий</a:t>
            </a:r>
          </a:p>
          <a:p>
            <a:pPr algn="ctr"/>
            <a:endParaRPr lang="ru-RU" sz="24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детей инвалидов: </a:t>
            </a:r>
          </a:p>
          <a:p>
            <a:pPr marL="342900" indent="-342900">
              <a:buAutoNum type="arabicParenR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Справка об инвалидности ( ВКК).</a:t>
            </a:r>
          </a:p>
          <a:p>
            <a:pPr marL="342900" indent="-342900">
              <a:buAutoNum type="arabicParenR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Свидетельство о рождении ребенка.</a:t>
            </a:r>
          </a:p>
          <a:p>
            <a:pPr marL="342900" indent="-342900">
              <a:buAutoNum type="arabicParenR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Удостоверение личности  одного из родителей.</a:t>
            </a:r>
          </a:p>
          <a:p>
            <a:pPr marL="342900" indent="-342900">
              <a:buAutoNum type="arabicParenR"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детей с особыми образовательными потребностями:</a:t>
            </a:r>
          </a:p>
          <a:p>
            <a:pPr marL="342900" indent="-342900">
              <a:buAutoNum type="arabicParenR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Справка с диагнозом (ПМПК или  ВКК).</a:t>
            </a:r>
          </a:p>
          <a:p>
            <a:pPr marL="342900" indent="-342900">
              <a:buAutoNum type="arabicParenR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Свидетельство о рождении ребенка.</a:t>
            </a:r>
          </a:p>
          <a:p>
            <a:pPr marL="342900" indent="-342900">
              <a:buAutoNum type="arabicParenR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Удостоверение личности  одного из родителей.</a:t>
            </a:r>
          </a:p>
          <a:p>
            <a:pPr marL="342900" indent="-342900">
              <a:buAutoNum type="arabicParenR"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8580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5800" y="889844"/>
            <a:ext cx="10461812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Пакеты документов для иных </a:t>
            </a:r>
            <a:r>
              <a:rPr lang="ru-RU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категорий</a:t>
            </a:r>
          </a:p>
          <a:p>
            <a:pPr algn="ctr"/>
            <a:endParaRPr lang="ru-RU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детей из семей , оказавшихся в трудной жизненной ситуации:</a:t>
            </a:r>
          </a:p>
          <a:p>
            <a:endParaRPr lang="ru-RU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arenR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Удостоверение личности  одного из родителей.</a:t>
            </a:r>
          </a:p>
          <a:p>
            <a:pPr marL="342900" indent="-342900">
              <a:buAutoNum type="arabicParenR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Свидетельство о регистрации (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расторжении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брака.</a:t>
            </a:r>
          </a:p>
          <a:p>
            <a:pPr marL="342900" indent="-342900">
              <a:buAutoNum type="arabicParenR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Копии свидетельств о рождении всех детей.</a:t>
            </a:r>
          </a:p>
          <a:p>
            <a:pPr marL="342900" indent="-342900">
              <a:buAutoNum type="arabicParenR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Справки с учебных заведений старших детей, которые ОЧНО учатся в высших или средних специальных учебных заведениях (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удостоверение личности  детей, старше 18 лет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2900" indent="-342900">
              <a:buAutoNum type="arabicParenR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Справки о доходах семьи за полгода: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- о заработной плате родителей с синей печатью;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-  с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ЦОНа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 всех пособиях, которые получают члены семьи;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-  об алиментах (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получают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-  от судебного исполнителя документ, что есть задолженность по алиментам.</a:t>
            </a:r>
          </a:p>
          <a:p>
            <a:pPr marL="342900" indent="-342900">
              <a:buAutoNum type="arabicParenR" startAt="6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 обследования жилищно-бытовых условий.</a:t>
            </a:r>
          </a:p>
          <a:p>
            <a:pPr marL="342900" indent="-342900">
              <a:buAutoNum type="arabicParenR" startAt="6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ПОПЕЧИТЕЛЬСКОГО СОВЕТА ШКОЛЫ.</a:t>
            </a:r>
          </a:p>
          <a:p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76232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524</Words>
  <Application>Microsoft Office PowerPoint</Application>
  <PresentationFormat>Произвольный</PresentationFormat>
  <Paragraphs>69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пк</cp:lastModifiedBy>
  <cp:revision>17</cp:revision>
  <dcterms:created xsi:type="dcterms:W3CDTF">2024-09-04T13:36:37Z</dcterms:created>
  <dcterms:modified xsi:type="dcterms:W3CDTF">2025-05-16T04:26:05Z</dcterms:modified>
</cp:coreProperties>
</file>